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73" r:id="rId2"/>
    <p:sldId id="286" r:id="rId3"/>
    <p:sldId id="282" r:id="rId4"/>
    <p:sldId id="284" r:id="rId5"/>
    <p:sldId id="285" r:id="rId6"/>
    <p:sldId id="283" r:id="rId7"/>
  </p:sldIdLst>
  <p:sldSz cx="9144000" cy="5715000" type="screen16x1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DA017"/>
    <a:srgbClr val="EFEFEF"/>
    <a:srgbClr val="E4E4E4"/>
    <a:srgbClr val="EBEBEB"/>
    <a:srgbClr val="E0E0E0"/>
    <a:srgbClr val="DBDBDB"/>
    <a:srgbClr val="50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13" autoAdjust="0"/>
  </p:normalViewPr>
  <p:slideViewPr>
    <p:cSldViewPr snapToGrid="0" snapToObjects="1">
      <p:cViewPr varScale="1">
        <p:scale>
          <a:sx n="155" d="100"/>
          <a:sy n="155" d="100"/>
        </p:scale>
        <p:origin x="354" y="144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3B7D81F-6612-714C-A114-399843B25983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5C99A5C-CDB9-AB4A-9DC3-DDEEECF890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1694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5ADBC5C-4540-2542-BFB3-CCB93DD88AFE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5963" y="696913"/>
            <a:ext cx="557847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E01300A-D25A-3A4F-96A1-45DC33CA87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8443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292100" y="1686278"/>
            <a:ext cx="8432932" cy="643138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latin typeface="+mj-lt"/>
              </a:defRPr>
            </a:lvl1pPr>
            <a:lvl2pPr marL="457188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5" indent="0" algn="ctr">
              <a:buNone/>
              <a:defRPr/>
            </a:lvl5pPr>
          </a:lstStyle>
          <a:p>
            <a:pPr lvl="0"/>
            <a:r>
              <a:rPr lang="en-US" dirty="0" smtClean="0"/>
              <a:t>Title of Presentation</a:t>
            </a:r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92100" y="2329416"/>
            <a:ext cx="8432932" cy="2455333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800">
                <a:latin typeface="+mn-lt"/>
              </a:defRPr>
            </a:lvl1pPr>
            <a:lvl2pPr marL="457188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5" indent="0" algn="ctr">
              <a:buNone/>
              <a:defRPr/>
            </a:lvl5pPr>
          </a:lstStyle>
          <a:p>
            <a:pPr lvl="0"/>
            <a:r>
              <a:rPr lang="en-US" dirty="0" smtClean="0"/>
              <a:t>Subtitle</a:t>
            </a:r>
          </a:p>
          <a:p>
            <a:pPr lvl="0"/>
            <a:r>
              <a:rPr lang="en-US" dirty="0" smtClean="0"/>
              <a:t>Additional Information</a:t>
            </a: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265196" y="5308326"/>
            <a:ext cx="8459835" cy="213709"/>
            <a:chOff x="265196" y="5308326"/>
            <a:chExt cx="8459835" cy="213709"/>
          </a:xfrm>
        </p:grpSpPr>
        <p:pic>
          <p:nvPicPr>
            <p:cNvPr id="5" name="Picture 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196" y="5309870"/>
              <a:ext cx="711143" cy="21216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163" y="5309870"/>
              <a:ext cx="711143" cy="21216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6499" y="5309870"/>
              <a:ext cx="911521" cy="21216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9125" y="5309870"/>
              <a:ext cx="636493" cy="212165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5432" y="5309870"/>
              <a:ext cx="660067" cy="212165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7050" y="5308326"/>
              <a:ext cx="747981" cy="213709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2"/>
            <a:ext cx="9144000" cy="10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944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180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pos="52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 txBox="1">
            <a:spLocks/>
          </p:cNvSpPr>
          <p:nvPr userDrawn="1"/>
        </p:nvSpPr>
        <p:spPr>
          <a:xfrm>
            <a:off x="8575063" y="5267179"/>
            <a:ext cx="491067" cy="3051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800" kern="1200">
                <a:solidFill>
                  <a:schemeClr val="tx1"/>
                </a:solidFill>
                <a:latin typeface="Franklin Gothic Book"/>
                <a:ea typeface="+mn-ea"/>
                <a:cs typeface="Franklin Gothic Book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4993FFE-1334-644B-89E4-BF1617ECF55E}" type="slidenum">
              <a:rPr lang="en-US" sz="800" smtClean="0"/>
              <a:pPr/>
              <a:t>‹#›</a:t>
            </a:fld>
            <a:endParaRPr lang="en-US" sz="800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92100" y="1202279"/>
            <a:ext cx="8432933" cy="3514360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1"/>
          </p:nvPr>
        </p:nvSpPr>
        <p:spPr>
          <a:xfrm>
            <a:off x="292100" y="167807"/>
            <a:ext cx="8432932" cy="50094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000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265196" y="5308326"/>
            <a:ext cx="8459835" cy="213709"/>
            <a:chOff x="265196" y="5308326"/>
            <a:chExt cx="8459835" cy="213709"/>
          </a:xfrm>
        </p:grpSpPr>
        <p:pic>
          <p:nvPicPr>
            <p:cNvPr id="19" name="Picture 18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196" y="5309870"/>
              <a:ext cx="711143" cy="212164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163" y="5309870"/>
              <a:ext cx="711143" cy="212164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6499" y="5309870"/>
              <a:ext cx="911521" cy="212164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9125" y="5309870"/>
              <a:ext cx="636493" cy="212164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5432" y="5309870"/>
              <a:ext cx="660067" cy="212164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7050" y="5308326"/>
              <a:ext cx="747981" cy="213709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746233"/>
            <a:ext cx="9144000" cy="5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6943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663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78595" y="2810743"/>
            <a:ext cx="8432932" cy="643138"/>
          </a:xfrm>
        </p:spPr>
        <p:txBody>
          <a:bodyPr/>
          <a:lstStyle/>
          <a:p>
            <a:r>
              <a:rPr lang="en-US" i="1" dirty="0" smtClean="0">
                <a:solidFill>
                  <a:srgbClr val="EDA017"/>
                </a:solidFill>
              </a:rPr>
              <a:t>All-in-one Projector Kit</a:t>
            </a:r>
            <a:endParaRPr lang="en-US" i="1" dirty="0">
              <a:solidFill>
                <a:srgbClr val="EDA017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822" y="2260220"/>
            <a:ext cx="2503749" cy="47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83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All-in-one Projector Kits </a:t>
            </a:r>
            <a:r>
              <a:rPr lang="en-US" dirty="0">
                <a:solidFill>
                  <a:srgbClr val="EDA017"/>
                </a:solidFill>
              </a:rPr>
              <a:t>|</a:t>
            </a:r>
            <a:r>
              <a:rPr lang="en-US" dirty="0"/>
              <a:t> 22 </a:t>
            </a:r>
            <a:r>
              <a:rPr lang="en-US" dirty="0" smtClean="0"/>
              <a:t>KG - Introduction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882" y="1105033"/>
            <a:ext cx="3981558" cy="589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944" y="1725636"/>
            <a:ext cx="31051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108" y="4594816"/>
            <a:ext cx="1253526" cy="2367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5699" y="2631989"/>
            <a:ext cx="1480345" cy="1768466"/>
          </a:xfrm>
          <a:prstGeom prst="rect">
            <a:avLst/>
          </a:prstGeom>
        </p:spPr>
      </p:pic>
      <p:sp>
        <p:nvSpPr>
          <p:cNvPr id="8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6067" y="2631989"/>
            <a:ext cx="6702252" cy="170523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The KITMC Series </a:t>
            </a:r>
            <a:r>
              <a:rPr lang="en-US" sz="2400" b="1" i="1" dirty="0" smtClean="0">
                <a:solidFill>
                  <a:srgbClr val="EDA017"/>
                </a:solidFill>
              </a:rPr>
              <a:t>projector kits </a:t>
            </a:r>
            <a:r>
              <a:rPr lang="en-US" sz="2400" dirty="0" smtClean="0"/>
              <a:t>include everything needed for most projector installations. This </a:t>
            </a:r>
            <a:r>
              <a:rPr lang="en-US" sz="2400" b="1" i="1" dirty="0" smtClean="0">
                <a:solidFill>
                  <a:srgbClr val="EDA017"/>
                </a:solidFill>
              </a:rPr>
              <a:t>bundled kit </a:t>
            </a:r>
            <a:r>
              <a:rPr lang="en-US" sz="2400" dirty="0" smtClean="0"/>
              <a:t>includes the RPMEU (22 kg) projector mount, CPA116 ceiling plate, a telescoping column and a decorative shield ring for a </a:t>
            </a:r>
            <a:r>
              <a:rPr lang="en-US" sz="2400" b="1" i="1" dirty="0" smtClean="0">
                <a:solidFill>
                  <a:srgbClr val="EDA017"/>
                </a:solidFill>
              </a:rPr>
              <a:t>nice and clean finish.</a:t>
            </a:r>
            <a:endParaRPr lang="en-US" sz="2400" b="1" i="1" dirty="0" smtClean="0">
              <a:solidFill>
                <a:srgbClr val="EDA0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666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All-in-one Projector Kits </a:t>
            </a:r>
            <a:r>
              <a:rPr lang="en-US" dirty="0" smtClean="0">
                <a:solidFill>
                  <a:srgbClr val="EDA017"/>
                </a:solidFill>
              </a:rPr>
              <a:t>|</a:t>
            </a:r>
            <a:r>
              <a:rPr lang="en-US" dirty="0" smtClean="0"/>
              <a:t> 22 KG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25" y="1322388"/>
            <a:ext cx="1120775" cy="14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075" y="1336675"/>
            <a:ext cx="1239838" cy="219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0" y="1344613"/>
            <a:ext cx="1330325" cy="341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38"/>
          <p:cNvSpPr txBox="1">
            <a:spLocks noChangeArrowheads="1"/>
          </p:cNvSpPr>
          <p:nvPr/>
        </p:nvSpPr>
        <p:spPr bwMode="auto">
          <a:xfrm>
            <a:off x="625474" y="2843213"/>
            <a:ext cx="981075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algn="ctr">
              <a:defRPr/>
            </a:pPr>
            <a:r>
              <a:rPr lang="en-US" sz="990" b="1" i="1" dirty="0" smtClean="0">
                <a:solidFill>
                  <a:srgbClr val="EDA017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KITMC030045</a:t>
            </a:r>
            <a:endParaRPr lang="en-US" sz="990" b="1" i="1" dirty="0">
              <a:solidFill>
                <a:srgbClr val="EDA017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>
              <a:defRPr/>
            </a:pPr>
            <a:r>
              <a:rPr lang="en-US" sz="990" dirty="0">
                <a:solidFill>
                  <a:srgbClr val="5B63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Adjustable 300-450 mm</a:t>
            </a:r>
          </a:p>
          <a:p>
            <a:pPr algn="ctr">
              <a:defRPr/>
            </a:pPr>
            <a:endParaRPr lang="en-US" sz="990" dirty="0">
              <a:solidFill>
                <a:srgbClr val="5B636A"/>
              </a:solidFill>
            </a:endParaRPr>
          </a:p>
        </p:txBody>
      </p:sp>
      <p:sp>
        <p:nvSpPr>
          <p:cNvPr id="8" name="TextBox 38"/>
          <p:cNvSpPr txBox="1">
            <a:spLocks noChangeArrowheads="1"/>
          </p:cNvSpPr>
          <p:nvPr/>
        </p:nvSpPr>
        <p:spPr bwMode="auto">
          <a:xfrm>
            <a:off x="2148360" y="3529013"/>
            <a:ext cx="822325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990" b="1" i="1" dirty="0" smtClean="0">
                <a:solidFill>
                  <a:srgbClr val="EDA017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KITMC045080</a:t>
            </a:r>
            <a:endParaRPr lang="en-US" sz="990" b="1" i="1" dirty="0">
              <a:solidFill>
                <a:srgbClr val="EDA017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990" dirty="0">
                <a:solidFill>
                  <a:srgbClr val="5B63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Adjustable 450-800 mm</a:t>
            </a:r>
          </a:p>
        </p:txBody>
      </p:sp>
      <p:sp>
        <p:nvSpPr>
          <p:cNvPr id="9" name="TextBox 38"/>
          <p:cNvSpPr txBox="1">
            <a:spLocks noChangeArrowheads="1"/>
          </p:cNvSpPr>
          <p:nvPr/>
        </p:nvSpPr>
        <p:spPr bwMode="auto">
          <a:xfrm>
            <a:off x="3619500" y="4637088"/>
            <a:ext cx="822325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algn="ctr">
              <a:defRPr/>
            </a:pPr>
            <a:r>
              <a:rPr lang="en-US" sz="990" b="1" i="1" dirty="0" smtClean="0">
                <a:solidFill>
                  <a:srgbClr val="EDA017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KITMC080135</a:t>
            </a:r>
            <a:endParaRPr lang="en-US" sz="990" b="1" i="1" dirty="0">
              <a:solidFill>
                <a:srgbClr val="EDA017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>
              <a:defRPr/>
            </a:pPr>
            <a:r>
              <a:rPr lang="en-US" sz="990" dirty="0">
                <a:solidFill>
                  <a:srgbClr val="5B63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Adjustable 800-1350 mm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808538" y="1933575"/>
            <a:ext cx="3925887" cy="80962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Helvetica"/>
                <a:ea typeface="MS PGothic" panose="020B0600070205080204" pitchFamily="34" charset="-128"/>
                <a:cs typeface="Helvetica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600" b="0" i="0" kern="1200">
                <a:solidFill>
                  <a:schemeClr val="tx1"/>
                </a:solidFill>
                <a:latin typeface="Helvetica"/>
                <a:ea typeface="MS PGothic" panose="020B0600070205080204" pitchFamily="34" charset="-128"/>
                <a:cs typeface="Helvetic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Helvetica"/>
                <a:ea typeface="MS PGothic" panose="020B0600070205080204" pitchFamily="34" charset="-128"/>
                <a:cs typeface="Helvetic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0" i="0" kern="1200">
                <a:solidFill>
                  <a:schemeClr val="tx1"/>
                </a:solidFill>
                <a:latin typeface="Helvetica"/>
                <a:ea typeface="MS PGothic" panose="020B0600070205080204" pitchFamily="34" charset="-128"/>
                <a:cs typeface="Helvetic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0" i="0" kern="1200">
                <a:solidFill>
                  <a:schemeClr val="tx1"/>
                </a:solidFill>
                <a:latin typeface="Helvetica"/>
                <a:ea typeface="MS PGothic" panose="020B0600070205080204" pitchFamily="34" charset="-128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800" b="1" dirty="0" smtClean="0"/>
              <a:t>KITMC All-in-One Kits include:</a:t>
            </a:r>
            <a:endParaRPr lang="en-US" sz="1800" b="1" dirty="0"/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1260" dirty="0" smtClean="0"/>
              <a:t>RPMAU </a:t>
            </a:r>
            <a:r>
              <a:rPr lang="en-US" sz="1260" dirty="0"/>
              <a:t>Mini Elite™ </a:t>
            </a:r>
            <a:r>
              <a:rPr lang="en-US" sz="1260" b="1" dirty="0">
                <a:solidFill>
                  <a:srgbClr val="EDA017"/>
                </a:solidFill>
              </a:rPr>
              <a:t>Security</a:t>
            </a:r>
            <a:r>
              <a:rPr lang="en-US" sz="1260" dirty="0"/>
              <a:t> Projector Mount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1260" dirty="0"/>
              <a:t>Telescoping Extension Column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1260" dirty="0"/>
              <a:t>CPA116 </a:t>
            </a:r>
            <a:r>
              <a:rPr lang="en-US" sz="1260" dirty="0" smtClean="0"/>
              <a:t>Ceiling Plate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1260" dirty="0" smtClean="0"/>
              <a:t>Integrated Cable Management</a:t>
            </a:r>
            <a:endParaRPr lang="en-US" sz="1260" dirty="0"/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1260" dirty="0"/>
              <a:t>All-Points-Security </a:t>
            </a:r>
            <a:r>
              <a:rPr lang="en-US" sz="1260" dirty="0" smtClean="0"/>
              <a:t>kit</a:t>
            </a: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1260" dirty="0" smtClean="0"/>
              <a:t>Finishing ring for Suspended Ceilings</a:t>
            </a:r>
            <a:endParaRPr lang="en-US" sz="1260" dirty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US" sz="1260" dirty="0">
              <a:solidFill>
                <a:srgbClr val="A6A7A7">
                  <a:lumMod val="75000"/>
                </a:srgbClr>
              </a:solidFill>
            </a:endParaRPr>
          </a:p>
        </p:txBody>
      </p:sp>
      <p:pic>
        <p:nvPicPr>
          <p:cNvPr id="11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680" y="3184525"/>
            <a:ext cx="944563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025" y="1179719"/>
            <a:ext cx="365760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6200" y="3237470"/>
            <a:ext cx="447675" cy="228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0666" y="3873500"/>
            <a:ext cx="447675" cy="2286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4728" y="5026729"/>
            <a:ext cx="447675" cy="228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702" y="294665"/>
            <a:ext cx="1253526" cy="23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83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All-in-one Projector Kits </a:t>
            </a:r>
            <a:r>
              <a:rPr lang="en-US" dirty="0">
                <a:solidFill>
                  <a:srgbClr val="EDA017"/>
                </a:solidFill>
              </a:rPr>
              <a:t>|</a:t>
            </a:r>
            <a:r>
              <a:rPr lang="en-US" dirty="0"/>
              <a:t> 22 KG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863" y="1268413"/>
            <a:ext cx="2566987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702" y="294665"/>
            <a:ext cx="1253526" cy="2367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89713" y="1936750"/>
            <a:ext cx="1744662" cy="812800"/>
          </a:xfrm>
          <a:prstGeom prst="rect">
            <a:avLst/>
          </a:prstGeom>
        </p:spPr>
        <p:txBody>
          <a:bodyPr wrap="none"/>
          <a:lstStyle/>
          <a:p>
            <a:pPr>
              <a:defRPr/>
            </a:pPr>
            <a:endParaRPr lang="en-US" sz="1080" dirty="0">
              <a:solidFill>
                <a:srgbClr val="5B636A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>
              <a:defRPr/>
            </a:pPr>
            <a:endParaRPr lang="en-US" sz="1080" dirty="0">
              <a:solidFill>
                <a:srgbClr val="5B636A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>
              <a:defRPr/>
            </a:pPr>
            <a:endParaRPr lang="en-US" sz="1080" dirty="0">
              <a:solidFill>
                <a:srgbClr val="5B636A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>
              <a:defRPr/>
            </a:pPr>
            <a:r>
              <a:rPr lang="en-US" sz="1080" b="1" i="1" dirty="0">
                <a:solidFill>
                  <a:srgbClr val="EDA017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CABLE MANAGEMENT</a:t>
            </a:r>
          </a:p>
          <a:p>
            <a:pPr algn="ctr">
              <a:defRPr/>
            </a:pPr>
            <a:r>
              <a:rPr lang="en-US" sz="1080" dirty="0">
                <a:solidFill>
                  <a:srgbClr val="5B63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Inlay style external cable management </a:t>
            </a:r>
          </a:p>
          <a:p>
            <a:pPr algn="ctr">
              <a:defRPr/>
            </a:pPr>
            <a:r>
              <a:rPr lang="en-US" sz="1080" dirty="0">
                <a:solidFill>
                  <a:srgbClr val="5B63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for easy installation and serviceability. </a:t>
            </a:r>
          </a:p>
          <a:p>
            <a:pPr algn="ctr">
              <a:defRPr/>
            </a:pPr>
            <a:r>
              <a:rPr lang="en-US" sz="1080" dirty="0">
                <a:solidFill>
                  <a:srgbClr val="5B63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Easily conceals 5 cables</a:t>
            </a:r>
          </a:p>
          <a:p>
            <a:pPr>
              <a:defRPr/>
            </a:pPr>
            <a:endParaRPr lang="en-US" sz="1080" dirty="0">
              <a:solidFill>
                <a:srgbClr val="5B636A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defRPr/>
            </a:pPr>
            <a:r>
              <a:rPr lang="en-US" sz="1080" dirty="0">
                <a:solidFill>
                  <a:srgbClr val="5B63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271952" y="1268413"/>
            <a:ext cx="2408848" cy="590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080" b="1" i="1" dirty="0">
                <a:solidFill>
                  <a:srgbClr val="EDA017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TELESCOPING CAPABILITY</a:t>
            </a:r>
          </a:p>
          <a:p>
            <a:pPr algn="ctr">
              <a:defRPr/>
            </a:pPr>
            <a:r>
              <a:rPr lang="en-US" sz="1080" dirty="0">
                <a:solidFill>
                  <a:srgbClr val="5B63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Infinite smooth projector mount </a:t>
            </a:r>
          </a:p>
          <a:p>
            <a:pPr algn="ctr">
              <a:defRPr/>
            </a:pPr>
            <a:r>
              <a:rPr lang="en-US" sz="1080" dirty="0">
                <a:solidFill>
                  <a:srgbClr val="5B63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height positioning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3773488" y="4487863"/>
            <a:ext cx="3795712" cy="590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80" b="1" i="1" dirty="0">
                <a:solidFill>
                  <a:srgbClr val="EDA017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Q-LOCK™ QUICK RELEASE LEVER</a:t>
            </a:r>
          </a:p>
          <a:p>
            <a:pPr algn="ctr">
              <a:defRPr/>
            </a:pPr>
            <a:r>
              <a:rPr lang="en-US" sz="1080" dirty="0">
                <a:solidFill>
                  <a:srgbClr val="5B63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Provides quick connect/disconnect of the projector for enhanced security with an integrated key and lock system</a:t>
            </a:r>
            <a:endParaRPr lang="en-US" sz="1080" dirty="0">
              <a:solidFill>
                <a:srgbClr val="5B636A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57250" y="3203575"/>
            <a:ext cx="1585913" cy="4254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080" b="1" i="1" dirty="0">
                <a:solidFill>
                  <a:srgbClr val="EDA017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STYLISH DESIGNS</a:t>
            </a:r>
          </a:p>
          <a:p>
            <a:pPr>
              <a:defRPr/>
            </a:pPr>
            <a:r>
              <a:rPr lang="en-US" sz="1080" dirty="0">
                <a:solidFill>
                  <a:srgbClr val="5B63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Choose black or white</a:t>
            </a:r>
            <a:endParaRPr lang="en-US" sz="1080" dirty="0">
              <a:solidFill>
                <a:srgbClr val="5B636A"/>
              </a:solidFill>
            </a:endParaRPr>
          </a:p>
        </p:txBody>
      </p:sp>
      <p:cxnSp>
        <p:nvCxnSpPr>
          <p:cNvPr id="10" name="Elbow Connector 9"/>
          <p:cNvCxnSpPr/>
          <p:nvPr/>
        </p:nvCxnSpPr>
        <p:spPr>
          <a:xfrm>
            <a:off x="2679700" y="1518445"/>
            <a:ext cx="1441450" cy="1104105"/>
          </a:xfrm>
          <a:prstGeom prst="bentConnector3">
            <a:avLst>
              <a:gd name="adj1" fmla="val 50000"/>
            </a:avLst>
          </a:prstGeom>
          <a:ln w="12700">
            <a:solidFill>
              <a:srgbClr val="EDA017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738" y="3735388"/>
            <a:ext cx="1338262" cy="12874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600" y="1319213"/>
            <a:ext cx="1514475" cy="9794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cxnSp>
        <p:nvCxnSpPr>
          <p:cNvPr id="13" name="Elbow Connector 12"/>
          <p:cNvCxnSpPr/>
          <p:nvPr/>
        </p:nvCxnSpPr>
        <p:spPr>
          <a:xfrm flipV="1">
            <a:off x="4368800" y="1474788"/>
            <a:ext cx="2605088" cy="1147762"/>
          </a:xfrm>
          <a:prstGeom prst="bentConnector3">
            <a:avLst>
              <a:gd name="adj1" fmla="val 50000"/>
            </a:avLst>
          </a:prstGeom>
          <a:ln w="12700">
            <a:solidFill>
              <a:srgbClr val="EDA017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19975" y="3746500"/>
            <a:ext cx="1063625" cy="881063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cxnSp>
        <p:nvCxnSpPr>
          <p:cNvPr id="15" name="Elbow Connector 14"/>
          <p:cNvCxnSpPr/>
          <p:nvPr/>
        </p:nvCxnSpPr>
        <p:spPr>
          <a:xfrm>
            <a:off x="4473575" y="3576638"/>
            <a:ext cx="2852738" cy="504825"/>
          </a:xfrm>
          <a:prstGeom prst="bentConnector3">
            <a:avLst>
              <a:gd name="adj1" fmla="val 50000"/>
            </a:avLst>
          </a:prstGeom>
          <a:ln w="12700">
            <a:solidFill>
              <a:srgbClr val="EDA017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2845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All-in-one Projector Kits </a:t>
            </a:r>
            <a:r>
              <a:rPr lang="en-US" dirty="0">
                <a:solidFill>
                  <a:srgbClr val="EDA017"/>
                </a:solidFill>
              </a:rPr>
              <a:t>|</a:t>
            </a:r>
            <a:r>
              <a:rPr lang="en-US" dirty="0"/>
              <a:t> 22 KG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6163" y="2513013"/>
            <a:ext cx="1006475" cy="782637"/>
          </a:xfrm>
          <a:prstGeom prst="rect">
            <a:avLst/>
          </a:prstGeom>
          <a:solidFill>
            <a:srgbClr val="5B636A"/>
          </a:solidFill>
          <a:ln w="38100" algn="ctr">
            <a:solidFill>
              <a:schemeClr val="bg1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112" y="1081904"/>
            <a:ext cx="2810607" cy="3214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627813" y="747713"/>
            <a:ext cx="1744662" cy="812800"/>
          </a:xfrm>
          <a:prstGeom prst="rect">
            <a:avLst/>
          </a:prstGeom>
        </p:spPr>
        <p:txBody>
          <a:bodyPr wrap="none"/>
          <a:lstStyle/>
          <a:p>
            <a:pPr>
              <a:defRPr/>
            </a:pPr>
            <a:endParaRPr lang="en-US" sz="1080" dirty="0">
              <a:solidFill>
                <a:srgbClr val="5B636A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>
              <a:defRPr/>
            </a:pPr>
            <a:endParaRPr lang="en-US" sz="1080" dirty="0">
              <a:solidFill>
                <a:srgbClr val="5B636A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>
              <a:defRPr/>
            </a:pPr>
            <a:endParaRPr lang="en-US" sz="1080" dirty="0">
              <a:solidFill>
                <a:srgbClr val="5B636A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ctr">
              <a:defRPr/>
            </a:pPr>
            <a:r>
              <a:rPr lang="en-US" sz="1080" b="1" i="1" dirty="0">
                <a:solidFill>
                  <a:srgbClr val="EDA017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CABLE MANAGEMENT</a:t>
            </a:r>
          </a:p>
          <a:p>
            <a:pPr algn="ctr">
              <a:defRPr/>
            </a:pPr>
            <a:r>
              <a:rPr lang="en-US" sz="1080" dirty="0">
                <a:solidFill>
                  <a:srgbClr val="5B63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Inlay style external cable management </a:t>
            </a:r>
          </a:p>
          <a:p>
            <a:pPr algn="ctr">
              <a:defRPr/>
            </a:pPr>
            <a:r>
              <a:rPr lang="en-US" sz="1080" dirty="0">
                <a:solidFill>
                  <a:srgbClr val="5B63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for easy installation and serviceability. </a:t>
            </a:r>
          </a:p>
          <a:p>
            <a:pPr algn="ctr">
              <a:defRPr/>
            </a:pPr>
            <a:r>
              <a:rPr lang="en-US" sz="1080" dirty="0">
                <a:solidFill>
                  <a:srgbClr val="5B63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Easily conceals 5 cables</a:t>
            </a:r>
          </a:p>
          <a:p>
            <a:pPr>
              <a:defRPr/>
            </a:pPr>
            <a:endParaRPr lang="en-US" sz="1080" dirty="0">
              <a:solidFill>
                <a:srgbClr val="5B636A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defRPr/>
            </a:pPr>
            <a:r>
              <a:rPr lang="en-US" sz="1080" dirty="0">
                <a:solidFill>
                  <a:srgbClr val="5B63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369948" y="3969238"/>
            <a:ext cx="2551113" cy="7572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80" b="1" i="1" dirty="0">
                <a:solidFill>
                  <a:srgbClr val="EDA017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INCREASED RIGIDITY</a:t>
            </a:r>
          </a:p>
          <a:p>
            <a:pPr algn="ctr">
              <a:defRPr/>
            </a:pPr>
            <a:r>
              <a:rPr lang="en-US" sz="1080" dirty="0">
                <a:solidFill>
                  <a:srgbClr val="5B63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New Ceiling plate &lt;&gt; column connection tightens ceiling plate to inside of column</a:t>
            </a:r>
          </a:p>
        </p:txBody>
      </p:sp>
      <p:sp>
        <p:nvSpPr>
          <p:cNvPr id="8" name="Rectangle 7"/>
          <p:cNvSpPr/>
          <p:nvPr/>
        </p:nvSpPr>
        <p:spPr>
          <a:xfrm>
            <a:off x="4082194" y="4367529"/>
            <a:ext cx="3067050" cy="619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80" b="1" i="1" dirty="0">
                <a:solidFill>
                  <a:srgbClr val="EDA017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MICROZONE™ ADJUSTMENTS</a:t>
            </a:r>
          </a:p>
          <a:p>
            <a:pPr algn="ctr">
              <a:defRPr/>
            </a:pPr>
            <a:r>
              <a:rPr lang="en-US" sz="1080" dirty="0">
                <a:solidFill>
                  <a:srgbClr val="5B63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Fast &amp; precise projector registration using </a:t>
            </a:r>
            <a:r>
              <a:rPr lang="en-US" sz="1260" b="1" i="1" dirty="0">
                <a:solidFill>
                  <a:srgbClr val="5B63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independent </a:t>
            </a:r>
            <a:r>
              <a:rPr lang="en-US" sz="1080" dirty="0">
                <a:solidFill>
                  <a:srgbClr val="5B63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roll, pitch and yaw settings.</a:t>
            </a:r>
            <a:endParaRPr lang="en-US" sz="1080" dirty="0">
              <a:solidFill>
                <a:srgbClr val="5B636A"/>
              </a:solidFill>
            </a:endParaRPr>
          </a:p>
        </p:txBody>
      </p:sp>
      <p:cxnSp>
        <p:nvCxnSpPr>
          <p:cNvPr id="9" name="Elbow Connector 8"/>
          <p:cNvCxnSpPr/>
          <p:nvPr/>
        </p:nvCxnSpPr>
        <p:spPr>
          <a:xfrm rot="5400000" flipH="1" flipV="1">
            <a:off x="1403502" y="3496470"/>
            <a:ext cx="658812" cy="257175"/>
          </a:xfrm>
          <a:prstGeom prst="bentConnector3">
            <a:avLst>
              <a:gd name="adj1" fmla="val 50000"/>
            </a:avLst>
          </a:prstGeom>
          <a:ln w="12700">
            <a:solidFill>
              <a:srgbClr val="EDA017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6413" y="2062163"/>
            <a:ext cx="1514475" cy="9794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cxnSp>
        <p:nvCxnSpPr>
          <p:cNvPr id="11" name="Elbow Connector 10"/>
          <p:cNvCxnSpPr/>
          <p:nvPr/>
        </p:nvCxnSpPr>
        <p:spPr>
          <a:xfrm flipV="1">
            <a:off x="4505325" y="1359391"/>
            <a:ext cx="2122488" cy="1516306"/>
          </a:xfrm>
          <a:prstGeom prst="bentConnector3">
            <a:avLst>
              <a:gd name="adj1" fmla="val 50000"/>
            </a:avLst>
          </a:prstGeom>
          <a:ln w="12700">
            <a:solidFill>
              <a:srgbClr val="EDA017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23069" y="1138238"/>
            <a:ext cx="2249487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80" b="1" i="1" dirty="0">
                <a:solidFill>
                  <a:srgbClr val="EDA017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AN EVEN FASTER INSTALLATION</a:t>
            </a:r>
          </a:p>
          <a:p>
            <a:pPr algn="ctr">
              <a:defRPr/>
            </a:pPr>
            <a:r>
              <a:rPr lang="en-US" sz="1080" dirty="0">
                <a:solidFill>
                  <a:srgbClr val="5B63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Teardrop shaped mounting slots allows predrilling and quick ceiling attachment</a:t>
            </a:r>
          </a:p>
        </p:txBody>
      </p:sp>
      <p:cxnSp>
        <p:nvCxnSpPr>
          <p:cNvPr id="13" name="Elbow Connector 12"/>
          <p:cNvCxnSpPr>
            <a:endCxn id="12" idx="2"/>
          </p:cNvCxnSpPr>
          <p:nvPr/>
        </p:nvCxnSpPr>
        <p:spPr>
          <a:xfrm rot="16200000" flipV="1">
            <a:off x="1393461" y="2216516"/>
            <a:ext cx="489743" cy="181038"/>
          </a:xfrm>
          <a:prstGeom prst="bentConnector3">
            <a:avLst>
              <a:gd name="adj1" fmla="val 50000"/>
            </a:avLst>
          </a:prstGeom>
          <a:ln w="12700">
            <a:solidFill>
              <a:srgbClr val="EDA017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/>
          <p:nvPr/>
        </p:nvCxnSpPr>
        <p:spPr>
          <a:xfrm flipV="1">
            <a:off x="1810265" y="1300899"/>
            <a:ext cx="2374872" cy="1603435"/>
          </a:xfrm>
          <a:prstGeom prst="bentConnector3">
            <a:avLst>
              <a:gd name="adj1" fmla="val 50000"/>
            </a:avLst>
          </a:prstGeom>
          <a:ln w="12700">
            <a:solidFill>
              <a:srgbClr val="EDA017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4850" y="3903663"/>
            <a:ext cx="1670050" cy="92551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cxnSp>
        <p:nvCxnSpPr>
          <p:cNvPr id="16" name="Elbow Connector 15"/>
          <p:cNvCxnSpPr/>
          <p:nvPr/>
        </p:nvCxnSpPr>
        <p:spPr>
          <a:xfrm>
            <a:off x="4505325" y="3586163"/>
            <a:ext cx="2717800" cy="757237"/>
          </a:xfrm>
          <a:prstGeom prst="bentConnector3">
            <a:avLst>
              <a:gd name="adj1" fmla="val 50000"/>
            </a:avLst>
          </a:prstGeom>
          <a:ln w="12700">
            <a:solidFill>
              <a:srgbClr val="EDA017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9542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92101" y="1202279"/>
            <a:ext cx="7900430" cy="3514360"/>
          </a:xfrm>
        </p:spPr>
        <p:txBody>
          <a:bodyPr/>
          <a:lstStyle/>
          <a:p>
            <a:pPr marL="0" lvl="0" indent="0">
              <a:buNone/>
            </a:pPr>
            <a:r>
              <a:rPr lang="en-US" sz="1200" b="1" i="1" dirty="0">
                <a:solidFill>
                  <a:srgbClr val="EDA017"/>
                </a:solidFill>
                <a:cs typeface="Helvetica"/>
              </a:rPr>
              <a:t>Quick service design </a:t>
            </a:r>
            <a:r>
              <a:rPr lang="en-US" sz="1200" dirty="0">
                <a:solidFill>
                  <a:srgbClr val="5B636A"/>
                </a:solidFill>
                <a:cs typeface="Helvetica"/>
              </a:rPr>
              <a:t>features </a:t>
            </a:r>
          </a:p>
          <a:p>
            <a:pPr marL="0" lvl="0" indent="0">
              <a:buNone/>
            </a:pPr>
            <a:r>
              <a:rPr lang="en-US" sz="1200" b="1" i="1" dirty="0">
                <a:solidFill>
                  <a:srgbClr val="EDA017"/>
                </a:solidFill>
                <a:cs typeface="Helvetica"/>
              </a:rPr>
              <a:t>Universal interface </a:t>
            </a:r>
            <a:r>
              <a:rPr lang="en-US" sz="1200" dirty="0">
                <a:solidFill>
                  <a:srgbClr val="5B636A"/>
                </a:solidFill>
                <a:cs typeface="Helvetica"/>
              </a:rPr>
              <a:t>keeps registration when disconnected from the projector mount. </a:t>
            </a:r>
            <a:endParaRPr lang="en-US" sz="1200" dirty="0" smtClean="0">
              <a:solidFill>
                <a:srgbClr val="5B636A"/>
              </a:solidFill>
              <a:cs typeface="Helvetica"/>
            </a:endParaRPr>
          </a:p>
          <a:p>
            <a:pPr marL="0" lvl="0" indent="0">
              <a:buNone/>
            </a:pPr>
            <a:r>
              <a:rPr lang="en-US" sz="1200" dirty="0" smtClean="0">
                <a:solidFill>
                  <a:srgbClr val="5B636A"/>
                </a:solidFill>
                <a:cs typeface="Helvetica"/>
              </a:rPr>
              <a:t>This </a:t>
            </a:r>
            <a:r>
              <a:rPr lang="en-US" sz="1200" dirty="0">
                <a:solidFill>
                  <a:srgbClr val="5B636A"/>
                </a:solidFill>
                <a:cs typeface="Helvetica"/>
              </a:rPr>
              <a:t>eliminates the need to re-install the Universal interface when lamps or filters are serviced.</a:t>
            </a:r>
          </a:p>
          <a:p>
            <a:pPr marL="0" lvl="0" indent="0">
              <a:buNone/>
            </a:pPr>
            <a:r>
              <a:rPr lang="en-US" sz="1200" dirty="0">
                <a:solidFill>
                  <a:srgbClr val="5B636A"/>
                </a:solidFill>
                <a:cs typeface="Helvetica"/>
              </a:rPr>
              <a:t>Projector mount maintains </a:t>
            </a:r>
            <a:r>
              <a:rPr lang="en-US" sz="1200" b="1" i="1" dirty="0">
                <a:solidFill>
                  <a:srgbClr val="EDA017"/>
                </a:solidFill>
                <a:cs typeface="Helvetica"/>
              </a:rPr>
              <a:t>all axis registration </a:t>
            </a:r>
            <a:r>
              <a:rPr lang="en-US" sz="1200" dirty="0">
                <a:solidFill>
                  <a:srgbClr val="5B636A"/>
                </a:solidFill>
                <a:cs typeface="Helvetica"/>
              </a:rPr>
              <a:t>when the projector is disconnected from the projector</a:t>
            </a:r>
          </a:p>
          <a:p>
            <a:pPr>
              <a:buBlip>
                <a:blip r:embed="rId2"/>
              </a:buBlip>
            </a:pPr>
            <a:endParaRPr lang="en-US" sz="1200" b="1" dirty="0" smtClean="0"/>
          </a:p>
          <a:p>
            <a:pPr marL="0" indent="0">
              <a:buNone/>
            </a:pPr>
            <a:r>
              <a:rPr lang="en-US" sz="1200" b="1" i="1" dirty="0" smtClean="0">
                <a:solidFill>
                  <a:srgbClr val="EDA017"/>
                </a:solidFill>
              </a:rPr>
              <a:t>Fully </a:t>
            </a:r>
            <a:r>
              <a:rPr lang="en-US" sz="1200" b="1" i="1" dirty="0">
                <a:solidFill>
                  <a:srgbClr val="EDA017"/>
                </a:solidFill>
              </a:rPr>
              <a:t>integrated cable management </a:t>
            </a:r>
            <a:r>
              <a:rPr lang="en-US" sz="1200" dirty="0"/>
              <a:t>– accepts up to 4 cables</a:t>
            </a:r>
          </a:p>
          <a:p>
            <a:pPr marL="0" indent="0">
              <a:buNone/>
            </a:pPr>
            <a:r>
              <a:rPr lang="en-US" sz="1200" b="1" i="1" dirty="0">
                <a:solidFill>
                  <a:srgbClr val="EDA017"/>
                </a:solidFill>
              </a:rPr>
              <a:t>Enhanced esthetics</a:t>
            </a:r>
            <a:r>
              <a:rPr lang="en-US" sz="1200" dirty="0"/>
              <a:t>, sleek look</a:t>
            </a:r>
          </a:p>
          <a:p>
            <a:pPr marL="0" indent="0">
              <a:buNone/>
            </a:pPr>
            <a:r>
              <a:rPr lang="en-US" sz="1200" b="1" i="1" dirty="0" err="1">
                <a:solidFill>
                  <a:srgbClr val="EDA017"/>
                </a:solidFill>
              </a:rPr>
              <a:t>MicroZone</a:t>
            </a:r>
            <a:r>
              <a:rPr lang="en-US" sz="1200" b="1" i="1" dirty="0">
                <a:solidFill>
                  <a:srgbClr val="EDA017"/>
                </a:solidFill>
              </a:rPr>
              <a:t> Adjustments</a:t>
            </a:r>
            <a:r>
              <a:rPr lang="en-US" sz="1200" i="1" dirty="0">
                <a:solidFill>
                  <a:srgbClr val="EDA017"/>
                </a:solidFill>
              </a:rPr>
              <a:t> </a:t>
            </a:r>
            <a:r>
              <a:rPr lang="en-US" sz="1200" dirty="0"/>
              <a:t>make projector registration fast and precise </a:t>
            </a:r>
          </a:p>
          <a:p>
            <a:pPr marL="0" indent="0">
              <a:buNone/>
            </a:pPr>
            <a:r>
              <a:rPr lang="en-US" sz="1200" dirty="0"/>
              <a:t>Q-Lock Quick Release Lever provides </a:t>
            </a:r>
            <a:r>
              <a:rPr lang="en-US" sz="1200" b="1" i="1" dirty="0">
                <a:solidFill>
                  <a:srgbClr val="EDA017"/>
                </a:solidFill>
              </a:rPr>
              <a:t>quick connect / disconnect </a:t>
            </a:r>
            <a:endParaRPr lang="en-US" sz="1200" b="1" i="1" dirty="0" smtClean="0">
              <a:solidFill>
                <a:srgbClr val="EDA017"/>
              </a:solidFill>
            </a:endParaRPr>
          </a:p>
          <a:p>
            <a:pPr marL="0" indent="0">
              <a:buNone/>
            </a:pPr>
            <a:r>
              <a:rPr lang="en-US" sz="1200" dirty="0" smtClean="0"/>
              <a:t>of </a:t>
            </a:r>
            <a:r>
              <a:rPr lang="en-US" sz="1200" dirty="0"/>
              <a:t>the projector for service</a:t>
            </a:r>
          </a:p>
          <a:p>
            <a:pPr marL="0" indent="0">
              <a:buNone/>
            </a:pPr>
            <a:r>
              <a:rPr lang="en-US" sz="1200" b="1" i="1" dirty="0">
                <a:solidFill>
                  <a:srgbClr val="EDA017"/>
                </a:solidFill>
              </a:rPr>
              <a:t>Integrated enhanced security </a:t>
            </a:r>
          </a:p>
          <a:p>
            <a:pPr marL="457188" lvl="1" indent="0">
              <a:buNone/>
            </a:pPr>
            <a:r>
              <a:rPr lang="en-US" sz="1200" dirty="0" smtClean="0"/>
              <a:t>Integrated </a:t>
            </a:r>
            <a:r>
              <a:rPr lang="en-US" sz="1200" dirty="0"/>
              <a:t>key and lock system </a:t>
            </a:r>
          </a:p>
          <a:p>
            <a:pPr marL="457188" lvl="1" indent="0">
              <a:buNone/>
            </a:pPr>
            <a:r>
              <a:rPr lang="en-US" sz="1200" dirty="0"/>
              <a:t>All points security hardware standard included</a:t>
            </a:r>
          </a:p>
          <a:p>
            <a:pPr marL="0" indent="0">
              <a:buNone/>
            </a:pPr>
            <a:r>
              <a:rPr lang="en-US" sz="1200" dirty="0"/>
              <a:t>Ships </a:t>
            </a:r>
            <a:r>
              <a:rPr lang="en-US" sz="1200" b="1" i="1" dirty="0">
                <a:solidFill>
                  <a:srgbClr val="EDA017"/>
                </a:solidFill>
              </a:rPr>
              <a:t>fully assembled</a:t>
            </a:r>
          </a:p>
          <a:p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All-in-one Projector Kits </a:t>
            </a:r>
            <a:r>
              <a:rPr lang="en-US" dirty="0">
                <a:solidFill>
                  <a:srgbClr val="EDA017"/>
                </a:solidFill>
              </a:rPr>
              <a:t>|</a:t>
            </a:r>
            <a:r>
              <a:rPr lang="en-US" dirty="0"/>
              <a:t> 22 KG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8356" y="2502242"/>
            <a:ext cx="4148095" cy="24888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702" y="294665"/>
            <a:ext cx="1253526" cy="23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84490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Milestone - General Theme">
      <a:dk1>
        <a:sysClr val="windowText" lastClr="000000"/>
      </a:dk1>
      <a:lt1>
        <a:sysClr val="window" lastClr="FFFFFF"/>
      </a:lt1>
      <a:dk2>
        <a:srgbClr val="FFFFFF"/>
      </a:dk2>
      <a:lt2>
        <a:srgbClr val="EEECE1"/>
      </a:lt2>
      <a:accent1>
        <a:srgbClr val="19475E"/>
      </a:accent1>
      <a:accent2>
        <a:srgbClr val="A04930"/>
      </a:accent2>
      <a:accent3>
        <a:srgbClr val="3B674A"/>
      </a:accent3>
      <a:accent4>
        <a:srgbClr val="1E626D"/>
      </a:accent4>
      <a:accent5>
        <a:srgbClr val="E38F25"/>
      </a:accent5>
      <a:accent6>
        <a:srgbClr val="6E6F6C"/>
      </a:accent6>
      <a:hlink>
        <a:srgbClr val="2C8CCC"/>
      </a:hlink>
      <a:folHlink>
        <a:srgbClr val="2C8CCC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13796</TotalTime>
  <Words>336</Words>
  <Application>Microsoft Office PowerPoint</Application>
  <PresentationFormat>On-screen Show (16:10)</PresentationFormat>
  <Paragraphs>65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MS PGothic</vt:lpstr>
      <vt:lpstr>Arial</vt:lpstr>
      <vt:lpstr>Calibri</vt:lpstr>
      <vt:lpstr>Franklin Gothic Book</vt:lpstr>
      <vt:lpstr>Franklin Gothic Medium</vt:lpstr>
      <vt:lpstr>Helvetica</vt:lpstr>
      <vt:lpstr>Wingdings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Milestone AV Technologies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Liz Hager</dc:creator>
  <cp:lastModifiedBy>Pascal Schepens</cp:lastModifiedBy>
  <cp:revision>235</cp:revision>
  <cp:lastPrinted>2017-08-31T08:46:20Z</cp:lastPrinted>
  <dcterms:created xsi:type="dcterms:W3CDTF">2015-06-26T16:51:36Z</dcterms:created>
  <dcterms:modified xsi:type="dcterms:W3CDTF">2017-11-15T13:18:37Z</dcterms:modified>
</cp:coreProperties>
</file>